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3" r:id="rId5"/>
    <p:sldId id="286" r:id="rId6"/>
    <p:sldId id="260" r:id="rId7"/>
    <p:sldId id="261" r:id="rId8"/>
    <p:sldId id="262" r:id="rId9"/>
    <p:sldId id="263" r:id="rId10"/>
    <p:sldId id="287" r:id="rId11"/>
    <p:sldId id="264" r:id="rId12"/>
    <p:sldId id="288" r:id="rId13"/>
    <p:sldId id="289" r:id="rId14"/>
    <p:sldId id="290" r:id="rId15"/>
    <p:sldId id="284" r:id="rId1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5794" autoAdjust="0"/>
  </p:normalViewPr>
  <p:slideViewPr>
    <p:cSldViewPr snapToGrid="0">
      <p:cViewPr varScale="1">
        <p:scale>
          <a:sx n="102" d="100"/>
          <a:sy n="102" d="100"/>
        </p:scale>
        <p:origin x="138" y="5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0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7105C3-5E98-4B42-B119-2FB5440E2D41}" type="datetime1">
              <a:rPr lang="ru-RU" smtClean="0"/>
              <a:t>19.02.2021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D10010-827D-4F0A-AB0A-92FA8B783D5A}" type="datetime1">
              <a:rPr lang="ru-RU" noProof="0" smtClean="0"/>
              <a:t>19.02.2021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62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63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4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65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85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74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56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133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09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877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30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31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введени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</a:t>
            </a:r>
            <a:br>
              <a:rPr lang="ru-RU" noProof="0"/>
            </a:br>
            <a:r>
              <a:rPr lang="ru-RU" noProof="0"/>
              <a:t>свое фото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Полилиния: Фигура 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/>
            </a:p>
          </p:txBody>
        </p:sp>
        <p:sp>
          <p:nvSpPr>
            <p:cNvPr id="23" name="Полилиния: Фигура 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/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 раздела 1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 раздела 2</a:t>
            </a:r>
          </a:p>
        </p:txBody>
      </p:sp>
      <p:sp>
        <p:nvSpPr>
          <p:cNvPr id="8" name="Объект 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 раздела 3</a:t>
            </a:r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6" name="Стрелка: Правая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9" name="Стрелка: Правая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 стрелкой 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/>
              <a:t>Название элемента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месяц, год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5" name="Текст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7" name="Текст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9" name="Текст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Полилиния: Фигура 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/>
            </a:p>
          </p:txBody>
        </p:sp>
        <p:sp>
          <p:nvSpPr>
            <p:cNvPr id="49" name="Полилиния: Фигура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/>
            </a:p>
          </p:txBody>
        </p:sp>
      </p:grp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2" name="Текст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Заголовок раздела с фотографией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Спасибо </a:t>
            </a:r>
            <a:br>
              <a:rPr lang="ru-RU" noProof="0"/>
            </a:br>
            <a:r>
              <a:rPr lang="ru-RU" noProof="0"/>
              <a:t>вам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Полное имя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Электронная почта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Веб-сайт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фотографией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фотографией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раздела с фотографией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5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Полилиния: Фигура 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76" name="Полилиния: Фигура 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3" name="Полилиния: Фигура 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63" name="Полилиния: Фигура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87" name="Полилиния: Фигура 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42" name="Полилиния: Фигура 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74" name="Полилиния: фигура 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8" name="Нижний колонтитул 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/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/>
          </a:p>
        </p:txBody>
      </p:sp>
      <p:sp>
        <p:nvSpPr>
          <p:cNvPr id="3" name="Рисунок 2" descr="Изображение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1" name="Текст 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 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олилиния: Фигура 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"/>
              <a:t>Описание маркера</a:t>
            </a:r>
            <a:endParaRPr lang="en-ZA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ZA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ZA" dirty="0"/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ZA" dirty="0"/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"/>
              <a:t>Значок</a:t>
            </a:r>
            <a:endParaRPr lang="en-ZA" dirty="0"/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"/>
              <a:t>Маркер 1</a:t>
            </a:r>
            <a:endParaRPr lang="en-ZA" dirty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"/>
              <a:t>Описание маркера</a:t>
            </a:r>
            <a:endParaRPr lang="en-ZA" dirty="0"/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"/>
              <a:t>Значок</a:t>
            </a:r>
            <a:endParaRPr lang="en-ZA" dirty="0"/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"/>
              <a:t>Маркер 1</a:t>
            </a:r>
            <a:endParaRPr lang="en-ZA" dirty="0"/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"/>
              <a:t>Описание маркера</a:t>
            </a:r>
            <a:endParaRPr lang="en-ZA" dirty="0"/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"/>
              <a:t>Значок</a:t>
            </a:r>
            <a:endParaRPr lang="en-ZA" dirty="0"/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"/>
              <a:t>Маркер 1</a:t>
            </a:r>
            <a:endParaRPr lang="en-Z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"/>
              <a:t>Заголовок слайда</a:t>
            </a:r>
            <a:endParaRPr lang="en-Z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 lang="en-ZA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en-ZA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4 X, вариант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олилиния: Фигура 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>
              <a:solidFill>
                <a:schemeClr val="tx1"/>
              </a:solidFill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40" name="Полилиния: Фигура 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2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5" name="Текст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3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7" name="Текст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4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овой продукт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1" name="Полилиния: Фигура 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Вставьте или перетащите свое изображение экрана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олилиния: Фигура 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/>
              <a:t>Заголовок раздела</a:t>
            </a:r>
          </a:p>
        </p:txBody>
      </p:sp>
      <p:sp>
        <p:nvSpPr>
          <p:cNvPr id="9" name="Текст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/>
              <a:t>Заголовок раздела</a:t>
            </a: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Заголовок раздела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5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2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5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3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grpSp>
        <p:nvGrpSpPr>
          <p:cNvPr id="192" name="Группа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Полилиния: Фигура 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Полилиния: Фигура 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/>
              </a:p>
            </p:txBody>
          </p:sp>
          <p:sp>
            <p:nvSpPr>
              <p:cNvPr id="184" name="Полилиния: Фигура 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/>
              </a:p>
            </p:txBody>
          </p:sp>
          <p:sp>
            <p:nvSpPr>
              <p:cNvPr id="185" name="Полилиния: Фигура 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/>
              </a:p>
            </p:txBody>
          </p:sp>
          <p:sp>
            <p:nvSpPr>
              <p:cNvPr id="186" name="Полилиния: Фигура 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/>
              </a:p>
            </p:txBody>
          </p:sp>
          <p:sp>
            <p:nvSpPr>
              <p:cNvPr id="187" name="Полилиния: Фигура 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/>
              </a:p>
            </p:txBody>
          </p:sp>
          <p:sp>
            <p:nvSpPr>
              <p:cNvPr id="188" name="Полилиния: Фигура 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/>
              </a:p>
            </p:txBody>
          </p:sp>
          <p:sp>
            <p:nvSpPr>
              <p:cNvPr id="189" name="Полилиния: Фигура 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/>
              </a:p>
            </p:txBody>
          </p:sp>
          <p:sp>
            <p:nvSpPr>
              <p:cNvPr id="190" name="Полилиния: Фигура 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/>
              </a:p>
            </p:txBody>
          </p:sp>
          <p:sp>
            <p:nvSpPr>
              <p:cNvPr id="191" name="Полилиния: Фигура 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2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jpe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Relationship Id="rId9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11" Type="http://schemas.openxmlformats.org/officeDocument/2006/relationships/image" Target="../media/image5.jpeg"/><Relationship Id="rId5" Type="http://schemas.openxmlformats.org/officeDocument/2006/relationships/image" Target="../media/image14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ky-network.org/apidoc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5061" y="2487705"/>
            <a:ext cx="4478848" cy="1667435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rtlCol="0"/>
          <a:lstStyle/>
          <a:p>
            <a:r>
              <a:rPr lang="en-US" noProof="1" smtClean="0"/>
              <a:t>Flight </a:t>
            </a:r>
            <a:r>
              <a:rPr lang="en-US" noProof="1"/>
              <a:t>Inspector</a:t>
            </a:r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4722" y="5212425"/>
            <a:ext cx="4099187" cy="1048939"/>
          </a:xfrm>
        </p:spPr>
        <p:txBody>
          <a:bodyPr rtlCol="0"/>
          <a:lstStyle/>
          <a:p>
            <a:pPr lvl="0"/>
            <a:r>
              <a:rPr lang="ru-RU" altLang="ru-RU" b="0" i="1" cap="none" dirty="0" err="1">
                <a:latin typeface="+mj-lt"/>
              </a:rPr>
              <a:t>Development</a:t>
            </a:r>
            <a:r>
              <a:rPr lang="ru-RU" altLang="ru-RU" b="0" i="1" cap="none" dirty="0">
                <a:latin typeface="+mj-lt"/>
              </a:rPr>
              <a:t> </a:t>
            </a:r>
            <a:r>
              <a:rPr lang="ru-RU" altLang="ru-RU" b="0" i="1" cap="none" dirty="0" err="1">
                <a:latin typeface="+mj-lt"/>
              </a:rPr>
              <a:t>and</a:t>
            </a:r>
            <a:r>
              <a:rPr lang="ru-RU" altLang="ru-RU" b="0" i="1" cap="none" dirty="0">
                <a:latin typeface="+mj-lt"/>
              </a:rPr>
              <a:t> </a:t>
            </a:r>
            <a:r>
              <a:rPr lang="ru-RU" altLang="ru-RU" b="0" i="1" cap="none" dirty="0" err="1">
                <a:latin typeface="+mj-lt"/>
              </a:rPr>
              <a:t>solutions</a:t>
            </a:r>
            <a:r>
              <a:rPr lang="ru-RU" altLang="ru-RU" b="0" i="1" cap="none" dirty="0">
                <a:latin typeface="+mj-lt"/>
              </a:rPr>
              <a:t> </a:t>
            </a:r>
            <a:endParaRPr lang="en-US" altLang="ru-RU" b="0" i="1" cap="none" dirty="0" smtClean="0">
              <a:latin typeface="+mj-lt"/>
            </a:endParaRPr>
          </a:p>
          <a:p>
            <a:pPr lvl="0"/>
            <a:r>
              <a:rPr lang="ru-RU" altLang="ru-RU" b="0" i="1" cap="none" dirty="0" err="1" smtClean="0">
                <a:latin typeface="+mj-lt"/>
              </a:rPr>
              <a:t>for</a:t>
            </a:r>
            <a:r>
              <a:rPr lang="ru-RU" altLang="ru-RU" b="0" i="1" cap="none" dirty="0" smtClean="0">
                <a:latin typeface="+mj-lt"/>
              </a:rPr>
              <a:t> </a:t>
            </a:r>
            <a:r>
              <a:rPr lang="ru-RU" altLang="ru-RU" b="0" i="1" cap="none" dirty="0" err="1">
                <a:latin typeface="+mj-lt"/>
              </a:rPr>
              <a:t>your</a:t>
            </a:r>
            <a:r>
              <a:rPr lang="ru-RU" altLang="ru-RU" b="0" i="1" cap="none" dirty="0">
                <a:latin typeface="+mj-lt"/>
              </a:rPr>
              <a:t> </a:t>
            </a:r>
            <a:r>
              <a:rPr lang="ru-RU" altLang="ru-RU" b="0" i="1" cap="none" dirty="0" err="1">
                <a:latin typeface="+mj-lt"/>
              </a:rPr>
              <a:t>safety</a:t>
            </a:r>
            <a:r>
              <a:rPr lang="ru-RU" altLang="ru-RU" sz="700" b="0" i="1" cap="none" dirty="0">
                <a:latin typeface="+mj-lt"/>
              </a:rPr>
              <a:t> </a:t>
            </a:r>
            <a:endParaRPr lang="ru-RU" altLang="ru-RU" sz="1600" b="0" i="1" cap="none" dirty="0">
              <a:latin typeface="+mj-lt"/>
            </a:endParaRPr>
          </a:p>
        </p:txBody>
      </p:sp>
      <p:pic>
        <p:nvPicPr>
          <p:cNvPr id="6" name="Рисунок 5" descr="Человек, стоящий перед зданием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31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504" y="616883"/>
            <a:ext cx="2455404" cy="1252258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8936502" y="616882"/>
            <a:ext cx="2455406" cy="125225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4649" y="322729"/>
            <a:ext cx="4672928" cy="1479177"/>
          </a:xfrm>
        </p:spPr>
        <p:txBody>
          <a:bodyPr rtlCol="0"/>
          <a:lstStyle/>
          <a:p>
            <a:pPr rtl="0"/>
            <a:r>
              <a:rPr lang="ru-RU" dirty="0" smtClean="0"/>
              <a:t>Вы спросили, </a:t>
            </a:r>
            <a:r>
              <a:rPr lang="en-US" dirty="0" smtClean="0"/>
              <a:t>ML </a:t>
            </a:r>
            <a:r>
              <a:rPr lang="ru-RU" dirty="0" smtClean="0"/>
              <a:t>отвечает 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1949825"/>
            <a:ext cx="4069301" cy="4057390"/>
          </a:xfrm>
        </p:spPr>
        <p:txBody>
          <a:bodyPr rtlCol="0"/>
          <a:lstStyle/>
          <a:p>
            <a:r>
              <a:rPr lang="en-US" sz="3200" dirty="0" smtClean="0"/>
              <a:t>Flight Inspector </a:t>
            </a:r>
            <a:r>
              <a:rPr lang="ru-RU" sz="1900" dirty="0" smtClean="0"/>
              <a:t>обеспечивает предсказание аэродрома посадки в течении не более чем 10 минут после начала отслеживания летательного аппарата. </a:t>
            </a:r>
          </a:p>
          <a:p>
            <a:r>
              <a:rPr lang="ru-RU" sz="1900" dirty="0" smtClean="0"/>
              <a:t>Для предсказания используется классификатор построенный на основе решающего дерева при помощи библиотеки  </a:t>
            </a:r>
            <a:r>
              <a:rPr lang="en-US" sz="1900" dirty="0"/>
              <a:t>https://scikit-learn.org/stable/modules/generated/sklearn.tree.De</a:t>
            </a:r>
            <a:endParaRPr lang="ru-RU" sz="1900" noProof="1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425" y="6007217"/>
            <a:ext cx="1438152" cy="733459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10209424" y="6007216"/>
            <a:ext cx="1486374" cy="756412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7111"/>
            <a:ext cx="5703888" cy="43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89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4649" y="470647"/>
            <a:ext cx="4672928" cy="679423"/>
          </a:xfrm>
        </p:spPr>
        <p:txBody>
          <a:bodyPr rtlCol="0"/>
          <a:lstStyle/>
          <a:p>
            <a:pPr rtl="0"/>
            <a:r>
              <a:rPr lang="ru-RU" sz="3600" dirty="0" smtClean="0"/>
              <a:t>В перспективе</a:t>
            </a:r>
            <a:endParaRPr lang="ru-RU" sz="36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1926873"/>
            <a:ext cx="4069301" cy="4057390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sz="2000" dirty="0" smtClean="0"/>
              <a:t>Flight </a:t>
            </a:r>
            <a:r>
              <a:rPr lang="en-US" sz="2000" dirty="0"/>
              <a:t>Inspector </a:t>
            </a:r>
            <a:r>
              <a:rPr lang="ru-RU" sz="2000" dirty="0" smtClean="0"/>
              <a:t>постоянно совершенствуется. Скоро будет сделано для Вас</a:t>
            </a:r>
            <a:r>
              <a:rPr lang="en-US" sz="2000" dirty="0" smtClean="0"/>
              <a:t>:</a:t>
            </a:r>
          </a:p>
          <a:p>
            <a:pPr marL="342900" indent="-342900">
              <a:buFontTx/>
              <a:buChar char="-"/>
            </a:pPr>
            <a:r>
              <a:rPr lang="ru-RU" sz="2000" dirty="0" smtClean="0"/>
              <a:t>глобальные данные</a:t>
            </a:r>
          </a:p>
          <a:p>
            <a:pPr marL="342900" indent="-342900">
              <a:buFontTx/>
              <a:buChar char="-"/>
            </a:pPr>
            <a:r>
              <a:rPr lang="ru-RU" sz="2000" dirty="0" smtClean="0"/>
              <a:t>увеличена точность</a:t>
            </a:r>
          </a:p>
          <a:p>
            <a:pPr marL="342900" indent="-342900">
              <a:buFontTx/>
              <a:buChar char="-"/>
            </a:pPr>
            <a:r>
              <a:rPr lang="ru-RU" sz="2000" dirty="0" smtClean="0"/>
              <a:t>билет в один клик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в</a:t>
            </a:r>
            <a:r>
              <a:rPr lang="ru-RU" sz="2000" dirty="0" smtClean="0"/>
              <a:t>се о  самолете по фотографии инверсионного следа</a:t>
            </a:r>
          </a:p>
          <a:p>
            <a:pPr marL="342900" indent="-342900">
              <a:buFontTx/>
              <a:buChar char="-"/>
            </a:pPr>
            <a:r>
              <a:rPr lang="ru-RU" sz="2000" dirty="0" smtClean="0"/>
              <a:t>обмен платными рекламными сообщениями</a:t>
            </a:r>
          </a:p>
          <a:p>
            <a:pPr marL="342900" indent="-342900">
              <a:buFontTx/>
              <a:buChar char="-"/>
            </a:pPr>
            <a:r>
              <a:rPr lang="ru-RU" sz="2000" dirty="0" smtClean="0"/>
              <a:t>и многое, и многое  другое…    </a:t>
            </a:r>
            <a:endParaRPr lang="ru-RU" sz="2000" dirty="0"/>
          </a:p>
        </p:txBody>
      </p:sp>
      <p:pic>
        <p:nvPicPr>
          <p:cNvPr id="8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425" y="6007217"/>
            <a:ext cx="1438152" cy="733459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10209424" y="6007216"/>
            <a:ext cx="1486374" cy="756412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5141" r="1514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217"/>
                    </a14:imgEffect>
                    <a14:imgEffect>
                      <a14:saturation sat="1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4216" y="3029219"/>
            <a:ext cx="3657600" cy="2238233"/>
          </a:xfrm>
          <a:prstGeom prst="rect">
            <a:avLst/>
          </a:prstGeom>
          <a:effectLst>
            <a:glow rad="127000">
              <a:schemeClr val="accent1">
                <a:alpha val="73000"/>
              </a:schemeClr>
            </a:glo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947452"/>
            <a:ext cx="2431305" cy="8342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971" y="947452"/>
            <a:ext cx="1441917" cy="16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55" y="889407"/>
            <a:ext cx="4793714" cy="1328787"/>
          </a:xfrm>
        </p:spPr>
        <p:txBody>
          <a:bodyPr rtlCol="0"/>
          <a:lstStyle/>
          <a:p>
            <a:pPr rtl="0"/>
            <a:r>
              <a:rPr lang="ru-RU" dirty="0" err="1" smtClean="0"/>
              <a:t>спаСИБО</a:t>
            </a:r>
            <a:r>
              <a:rPr lang="ru-RU" dirty="0" smtClean="0"/>
              <a:t>     ЗА ВНИМАНИЕ</a:t>
            </a:r>
            <a:endParaRPr lang="ru-RU" dirty="0"/>
          </a:p>
        </p:txBody>
      </p:sp>
      <p:pic>
        <p:nvPicPr>
          <p:cNvPr id="9" name="Рисунок 8" descr="Человека стоит на тротуаре и смотрит на экран телефона">
            <a:extLst>
              <a:ext uri="{FF2B5EF4-FFF2-40B4-BE49-F238E27FC236}">
                <a16:creationId xmlns:a16="http://schemas.microsoft.com/office/drawing/2014/main" id="{42799937-A44F-4FB1-A231-F54C02388D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Овал 5" descr="Логотип Backgdrop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586147" y="689916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8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179" y="1548338"/>
            <a:ext cx="1438152" cy="733459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10183178" y="1548337"/>
            <a:ext cx="1486374" cy="756412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 txBox="1">
            <a:spLocks/>
          </p:cNvSpPr>
          <p:nvPr/>
        </p:nvSpPr>
        <p:spPr>
          <a:xfrm>
            <a:off x="664255" y="2627259"/>
            <a:ext cx="4793714" cy="3067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noProof="1" smtClean="0"/>
              <a:t>НашИ КОНТАКТНЫЕ ДАННЫЕ:</a:t>
            </a:r>
          </a:p>
          <a:p>
            <a:endParaRPr lang="ru-RU" sz="1000" noProof="1" smtClean="0"/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 txBox="1">
            <a:spLocks/>
          </p:cNvSpPr>
          <p:nvPr/>
        </p:nvSpPr>
        <p:spPr>
          <a:xfrm>
            <a:off x="664255" y="3120717"/>
            <a:ext cx="8451890" cy="1098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0" dirty="0" smtClean="0"/>
              <a:t>+255 24 225 01 40</a:t>
            </a:r>
          </a:p>
          <a:p>
            <a:r>
              <a:rPr lang="ru-RU" sz="1200" b="0" dirty="0" smtClean="0"/>
              <a:t>Танзания, Занзибар, </a:t>
            </a:r>
            <a:r>
              <a:rPr lang="ru-RU" sz="1200" b="0" dirty="0" err="1" smtClean="0"/>
              <a:t>Malawi</a:t>
            </a:r>
            <a:r>
              <a:rPr lang="ru-RU" sz="1200" b="0" dirty="0" smtClean="0"/>
              <a:t> </a:t>
            </a:r>
            <a:r>
              <a:rPr lang="ru-RU" sz="1200" b="0" dirty="0" err="1" smtClean="0"/>
              <a:t>Road</a:t>
            </a:r>
            <a:endParaRPr lang="ru-RU" sz="1200" b="0" dirty="0" smtClean="0"/>
          </a:p>
        </p:txBody>
      </p:sp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62416" y="5878617"/>
            <a:ext cx="4258302" cy="1048939"/>
          </a:xfrm>
        </p:spPr>
        <p:txBody>
          <a:bodyPr rtlCol="0"/>
          <a:lstStyle/>
          <a:p>
            <a:pPr rtl="0"/>
            <a:endParaRPr lang="ru-RU" noProof="1"/>
          </a:p>
          <a:p>
            <a:pPr rtl="0"/>
            <a:endParaRPr lang="ru-RU" dirty="0"/>
          </a:p>
        </p:txBody>
      </p:sp>
      <p:pic>
        <p:nvPicPr>
          <p:cNvPr id="6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504" y="616883"/>
            <a:ext cx="2455404" cy="1252258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8936502" y="616882"/>
            <a:ext cx="2455406" cy="125225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  <p:sp>
        <p:nvSpPr>
          <p:cNvPr id="5" name="AutoShape 14" descr="Картинки по запросу &quot;инспектор прозрачный фон&quot;"/>
          <p:cNvSpPr>
            <a:spLocks noChangeAspect="1" noChangeArrowheads="1"/>
          </p:cNvSpPr>
          <p:nvPr/>
        </p:nvSpPr>
        <p:spPr bwMode="auto">
          <a:xfrm>
            <a:off x="155575" y="-822325"/>
            <a:ext cx="23050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66987" cy="6858000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6564" y="2487705"/>
            <a:ext cx="4356847" cy="301214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rtlCol="0"/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>We know everything </a:t>
            </a:r>
            <a:r>
              <a:rPr lang="en-US" dirty="0" smtClean="0"/>
              <a:t>about</a:t>
            </a:r>
            <a:r>
              <a:rPr lang="ru-RU" dirty="0" smtClean="0"/>
              <a:t>  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 smtClean="0"/>
              <a:t>how airplanes</a:t>
            </a:r>
            <a:r>
              <a:rPr lang="ru-RU" dirty="0" smtClean="0"/>
              <a:t>  </a:t>
            </a:r>
            <a:r>
              <a:rPr lang="en-US" dirty="0" smtClean="0"/>
              <a:t> </a:t>
            </a:r>
            <a:r>
              <a:rPr lang="en-US" dirty="0"/>
              <a:t>fly</a:t>
            </a:r>
            <a:endParaRPr lang="ru-RU" dirty="0"/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 txBox="1">
            <a:spLocks/>
          </p:cNvSpPr>
          <p:nvPr/>
        </p:nvSpPr>
        <p:spPr>
          <a:xfrm>
            <a:off x="6941261" y="5843839"/>
            <a:ext cx="4099187" cy="1048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b="0" i="1" cap="none" smtClean="0">
                <a:latin typeface="+mj-lt"/>
              </a:rPr>
              <a:t>Development and solutions </a:t>
            </a:r>
            <a:endParaRPr lang="en-US" altLang="ru-RU" b="0" i="1" cap="none" smtClean="0">
              <a:latin typeface="+mj-lt"/>
            </a:endParaRPr>
          </a:p>
          <a:p>
            <a:r>
              <a:rPr lang="ru-RU" altLang="ru-RU" b="0" i="1" cap="none" smtClean="0">
                <a:latin typeface="+mj-lt"/>
              </a:rPr>
              <a:t>for your safety</a:t>
            </a:r>
            <a:r>
              <a:rPr lang="ru-RU" altLang="ru-RU" sz="700" b="0" i="1" cap="none" smtClean="0">
                <a:latin typeface="+mj-lt"/>
              </a:rPr>
              <a:t> </a:t>
            </a:r>
            <a:endParaRPr lang="ru-RU" altLang="ru-RU" sz="1600" b="0" i="1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accent1">
                <a:alpha val="11000"/>
                <a:lumMod val="28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8091" y="685800"/>
            <a:ext cx="3791337" cy="5843622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ru-RU" b="1" dirty="0" smtClean="0"/>
              <a:t>Для чего мы это делаем? Мы делаем это чтобы Вы знали</a:t>
            </a:r>
            <a:r>
              <a:rPr lang="en-US" b="1" dirty="0" smtClean="0"/>
              <a:t>:</a:t>
            </a:r>
            <a:endParaRPr lang="ru-RU" b="1" noProof="1" smtClean="0"/>
          </a:p>
          <a:p>
            <a:pPr lvl="1"/>
            <a:r>
              <a:rPr lang="ru-RU" noProof="1" smtClean="0"/>
              <a:t>загрязненность воздуха от авиационной техники, уровень шума  в районе любого</a:t>
            </a:r>
            <a:r>
              <a:rPr lang="en-US" noProof="1" smtClean="0"/>
              <a:t> </a:t>
            </a:r>
            <a:r>
              <a:rPr lang="ru-RU" noProof="1" smtClean="0"/>
              <a:t>аэропорта</a:t>
            </a:r>
          </a:p>
          <a:p>
            <a:pPr lvl="1"/>
            <a:r>
              <a:rPr lang="ru-RU" noProof="1" smtClean="0"/>
              <a:t>агрегатные </a:t>
            </a:r>
            <a:r>
              <a:rPr lang="ru-RU" noProof="1"/>
              <a:t>показатели  on-line. Например: сколько ЛА того или иного </a:t>
            </a:r>
            <a:r>
              <a:rPr lang="ru-RU" noProof="1"/>
              <a:t>типа </a:t>
            </a:r>
            <a:r>
              <a:rPr lang="ru-RU" noProof="1" smtClean="0"/>
              <a:t>сейчас в  воздухе, какие средние скорости  </a:t>
            </a:r>
            <a:r>
              <a:rPr lang="ru-RU" noProof="1"/>
              <a:t>высоты и т.п.</a:t>
            </a:r>
          </a:p>
          <a:p>
            <a:pPr lvl="1"/>
            <a:r>
              <a:rPr lang="ru-RU" noProof="1" smtClean="0"/>
              <a:t>о имевших место превышения </a:t>
            </a:r>
            <a:r>
              <a:rPr lang="ru-RU" noProof="1"/>
              <a:t>допустимых </a:t>
            </a:r>
            <a:r>
              <a:rPr lang="ru-RU" noProof="1"/>
              <a:t>режимов </a:t>
            </a:r>
            <a:r>
              <a:rPr lang="ru-RU" noProof="1" smtClean="0"/>
              <a:t> пилотирования установленных для типа ЛА </a:t>
            </a:r>
          </a:p>
          <a:p>
            <a:pPr marL="266700" lvl="1" indent="0">
              <a:buNone/>
            </a:pPr>
            <a:r>
              <a:rPr lang="ru-RU" sz="1800" b="1" noProof="1" smtClean="0"/>
              <a:t>Чтобы </a:t>
            </a:r>
            <a:r>
              <a:rPr lang="ru-RU" sz="1800" b="1" noProof="1"/>
              <a:t>вы могли</a:t>
            </a:r>
            <a:r>
              <a:rPr lang="en-US" sz="1800" b="1" noProof="1"/>
              <a:t>:</a:t>
            </a:r>
            <a:endParaRPr lang="ru-RU" sz="1800" b="1" noProof="1"/>
          </a:p>
          <a:p>
            <a:pPr lvl="1"/>
            <a:r>
              <a:rPr lang="ru-RU" noProof="1" smtClean="0"/>
              <a:t>всегда приезжать </a:t>
            </a:r>
            <a:r>
              <a:rPr lang="en-US" noProof="1" smtClean="0"/>
              <a:t> </a:t>
            </a:r>
            <a:r>
              <a:rPr lang="ru-RU" noProof="1" smtClean="0"/>
              <a:t>в нужный аэропорт встречать родственников и друзей</a:t>
            </a:r>
          </a:p>
          <a:p>
            <a:pPr lvl="1"/>
            <a:r>
              <a:rPr lang="ru-RU" noProof="1" smtClean="0"/>
              <a:t>не боятся летать, и выбирать те авиакомпании, пилоты которых всегда совершают только «мягкую» посадку</a:t>
            </a:r>
          </a:p>
        </p:txBody>
      </p:sp>
      <p:pic>
        <p:nvPicPr>
          <p:cNvPr id="12" name="Рисунок 11" descr="Ноутбук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0063" y="421606"/>
            <a:ext cx="3475177" cy="3555252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009727" y="233818"/>
            <a:ext cx="3863221" cy="720000"/>
          </a:xfrm>
        </p:spPr>
        <p:txBody>
          <a:bodyPr rtlCol="0"/>
          <a:lstStyle/>
          <a:p>
            <a:pPr rtl="0"/>
            <a:r>
              <a:rPr lang="ru-RU" dirty="0" smtClean="0"/>
              <a:t>Что мы делаем?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750483" y="1102660"/>
            <a:ext cx="4381707" cy="3267850"/>
          </a:xfrm>
        </p:spPr>
        <p:txBody>
          <a:bodyPr rtlCol="0"/>
          <a:lstStyle/>
          <a:p>
            <a:pPr marL="457200" indent="-457200" algn="l">
              <a:buAutoNum type="arabicPeriod"/>
            </a:pPr>
            <a:r>
              <a:rPr lang="ru-RU" dirty="0" smtClean="0"/>
              <a:t>Мы осуществляем сбор, хранение и обработку информации о полете  в реальном </a:t>
            </a:r>
            <a:r>
              <a:rPr lang="ru-RU" dirty="0"/>
              <a:t>масштабе времени </a:t>
            </a:r>
            <a:endParaRPr lang="ru-RU" dirty="0" smtClean="0"/>
          </a:p>
          <a:p>
            <a:pPr marL="457200" indent="-457200" algn="l">
              <a:buAutoNum type="arabicPeriod"/>
            </a:pPr>
            <a:r>
              <a:rPr lang="ru-RU" dirty="0" smtClean="0"/>
              <a:t>В </a:t>
            </a:r>
            <a:r>
              <a:rPr lang="ru-RU" dirty="0"/>
              <a:t>пределах ограниченной географическими координатами зоны </a:t>
            </a:r>
            <a:r>
              <a:rPr lang="ru-RU" dirty="0" smtClean="0"/>
              <a:t>мы обеспечиваем  </a:t>
            </a:r>
            <a:r>
              <a:rPr lang="ru-RU" dirty="0"/>
              <a:t>построение </a:t>
            </a:r>
            <a:r>
              <a:rPr lang="en-US" dirty="0"/>
              <a:t>ML</a:t>
            </a:r>
            <a:r>
              <a:rPr lang="ru-RU" dirty="0"/>
              <a:t>- модели предсказывающей посадку  ЛА на том или ином аэродроме в пределах </a:t>
            </a:r>
            <a:r>
              <a:rPr lang="ru-RU" dirty="0" err="1"/>
              <a:t>в.у</a:t>
            </a:r>
            <a:r>
              <a:rPr lang="ru-RU" dirty="0"/>
              <a:t>. географической зоны.</a:t>
            </a:r>
          </a:p>
        </p:txBody>
      </p:sp>
      <p:pic>
        <p:nvPicPr>
          <p:cNvPr id="7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425" y="6007217"/>
            <a:ext cx="1438152" cy="733459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10209424" y="6007216"/>
            <a:ext cx="1486374" cy="756412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 descr="Нисходящий тренд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94358" y="2850775"/>
            <a:ext cx="621792" cy="490829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2880" y="4025939"/>
            <a:ext cx="2024748" cy="284176"/>
          </a:xfrm>
        </p:spPr>
        <p:txBody>
          <a:bodyPr rtlCol="0"/>
          <a:lstStyle/>
          <a:p>
            <a:pPr rtl="0"/>
            <a:r>
              <a:rPr lang="ru-RU" dirty="0" smtClean="0"/>
              <a:t>Сокрытие важной информации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5254" y="4719797"/>
            <a:ext cx="1620000" cy="1008649"/>
          </a:xfrm>
        </p:spPr>
        <p:txBody>
          <a:bodyPr rtlCol="0"/>
          <a:lstStyle/>
          <a:p>
            <a:r>
              <a:rPr lang="ru-RU" dirty="0" smtClean="0"/>
              <a:t>Информация </a:t>
            </a:r>
            <a:r>
              <a:rPr lang="ru-RU" dirty="0"/>
              <a:t>о </a:t>
            </a:r>
            <a:r>
              <a:rPr lang="ru-RU" dirty="0" smtClean="0"/>
              <a:t>авиационных происшествиях и инцидентах зачастую не  доводится до потребителей</a:t>
            </a:r>
            <a:endParaRPr lang="ru-RU" noProof="1"/>
          </a:p>
          <a:p>
            <a:pPr rtl="0"/>
            <a:endParaRPr lang="ru-RU" dirty="0"/>
          </a:p>
        </p:txBody>
      </p:sp>
      <p:pic>
        <p:nvPicPr>
          <p:cNvPr id="43" name="Рисунок 42" descr="Монеты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3625217" y="2850775"/>
            <a:ext cx="621792" cy="490829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26113" y="4025939"/>
            <a:ext cx="1620000" cy="284176"/>
          </a:xfrm>
        </p:spPr>
        <p:txBody>
          <a:bodyPr rtlCol="0"/>
          <a:lstStyle/>
          <a:p>
            <a:pPr rtl="0"/>
            <a:r>
              <a:rPr lang="ru-RU" dirty="0" smtClean="0"/>
              <a:t>Финансовые потери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26113" y="4602318"/>
            <a:ext cx="1620000" cy="568352"/>
          </a:xfrm>
        </p:spPr>
        <p:txBody>
          <a:bodyPr rtlCol="0"/>
          <a:lstStyle/>
          <a:p>
            <a:pPr rtl="0"/>
            <a:r>
              <a:rPr lang="ru-RU" dirty="0" smtClean="0"/>
              <a:t>Авиакомпании  стремятся ограничить доступ к информации с целью предотвращения финансовых потерь</a:t>
            </a:r>
            <a:endParaRPr lang="ru-RU" noProof="1"/>
          </a:p>
          <a:p>
            <a:pPr rtl="0"/>
            <a:endParaRPr lang="ru-RU" dirty="0"/>
          </a:p>
        </p:txBody>
      </p:sp>
      <p:pic>
        <p:nvPicPr>
          <p:cNvPr id="45" name="Рисунок 44" descr="Рукопожатие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5756076" y="2850775"/>
            <a:ext cx="621792" cy="490829"/>
          </a:xfr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6972" y="4025939"/>
            <a:ext cx="1620000" cy="284176"/>
          </a:xfrm>
        </p:spPr>
        <p:txBody>
          <a:bodyPr rtlCol="0"/>
          <a:lstStyle/>
          <a:p>
            <a:pPr rtl="0"/>
            <a:r>
              <a:rPr lang="ru-RU"/>
              <a:t>Доверие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256972" y="4602318"/>
            <a:ext cx="1620000" cy="568352"/>
          </a:xfrm>
        </p:spPr>
        <p:txBody>
          <a:bodyPr rtlCol="0"/>
          <a:lstStyle/>
          <a:p>
            <a:pPr rtl="0"/>
            <a:r>
              <a:rPr lang="ru-RU" dirty="0" smtClean="0"/>
              <a:t>Нет полного доверия между пассажиром и авиакомпанией</a:t>
            </a:r>
            <a:endParaRPr lang="ru-RU" dirty="0"/>
          </a:p>
        </p:txBody>
      </p:sp>
      <p:pic>
        <p:nvPicPr>
          <p:cNvPr id="47" name="Рисунок 46" descr="Бирка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7886935" y="2850775"/>
            <a:ext cx="621792" cy="490829"/>
          </a:xfr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87831" y="4025939"/>
            <a:ext cx="1620000" cy="284176"/>
          </a:xfrm>
        </p:spPr>
        <p:txBody>
          <a:bodyPr rtlCol="0"/>
          <a:lstStyle/>
          <a:p>
            <a:pPr rtl="0"/>
            <a:r>
              <a:rPr lang="ru-RU" dirty="0" smtClean="0"/>
              <a:t>Стоимость страхования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387831" y="4602318"/>
            <a:ext cx="1620000" cy="568352"/>
          </a:xfrm>
        </p:spPr>
        <p:txBody>
          <a:bodyPr rtlCol="0"/>
          <a:lstStyle/>
          <a:p>
            <a:pPr rtl="0"/>
            <a:r>
              <a:rPr lang="ru-RU" dirty="0" smtClean="0"/>
              <a:t>Правильная оценка риска зависит от того, как соблюдаются правила</a:t>
            </a:r>
            <a:r>
              <a:rPr lang="ru-RU" noProof="1" smtClean="0"/>
              <a:t>. </a:t>
            </a:r>
            <a:endParaRPr lang="ru-RU" noProof="1"/>
          </a:p>
          <a:p>
            <a:pPr rtl="0"/>
            <a:endParaRPr lang="ru-RU" dirty="0"/>
          </a:p>
        </p:txBody>
      </p:sp>
      <p:pic>
        <p:nvPicPr>
          <p:cNvPr id="49" name="Рисунок 48" descr="Линейчатая диаграмма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0017793" y="2850775"/>
            <a:ext cx="621792" cy="490829"/>
          </a:xfr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18689" y="4025939"/>
            <a:ext cx="1620000" cy="284176"/>
          </a:xfrm>
        </p:spPr>
        <p:txBody>
          <a:bodyPr rtlCol="0"/>
          <a:lstStyle/>
          <a:p>
            <a:pPr rtl="0"/>
            <a:r>
              <a:rPr lang="ru-RU" dirty="0" smtClean="0"/>
              <a:t>Статистика для общественности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18689" y="4602318"/>
            <a:ext cx="1620000" cy="568352"/>
          </a:xfrm>
        </p:spPr>
        <p:txBody>
          <a:bodyPr rtlCol="0"/>
          <a:lstStyle/>
          <a:p>
            <a:pPr rtl="0"/>
            <a:r>
              <a:rPr lang="ru-RU" dirty="0" smtClean="0"/>
              <a:t>Отсутствует </a:t>
            </a:r>
            <a:r>
              <a:rPr lang="en-US" dirty="0" smtClean="0"/>
              <a:t>on-line </a:t>
            </a:r>
            <a:r>
              <a:rPr lang="ru-RU" dirty="0" smtClean="0"/>
              <a:t>средства  предоставляющие информацию  о соблюдении правил полетов </a:t>
            </a:r>
            <a:endParaRPr lang="ru-RU" noProof="1"/>
          </a:p>
          <a:p>
            <a:pPr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Проблемы</a:t>
            </a:r>
            <a:endParaRPr lang="ru-RU" dirty="0"/>
          </a:p>
        </p:txBody>
      </p:sp>
      <p:pic>
        <p:nvPicPr>
          <p:cNvPr id="20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425" y="6007217"/>
            <a:ext cx="1438152" cy="733459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10209424" y="6007216"/>
            <a:ext cx="1486374" cy="756412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756649"/>
            <a:ext cx="1976224" cy="720000"/>
          </a:xfrm>
        </p:spPr>
        <p:txBody>
          <a:bodyPr rtlCol="0"/>
          <a:lstStyle/>
          <a:p>
            <a:pPr marL="342900" indent="-342900" algn="l" rtl="0">
              <a:buAutoNum type="arabicPeriod"/>
            </a:pPr>
            <a:r>
              <a:rPr lang="en-US" dirty="0"/>
              <a:t>O</a:t>
            </a:r>
            <a:r>
              <a:rPr lang="en-US" dirty="0" smtClean="0"/>
              <a:t>n-line </a:t>
            </a:r>
            <a:r>
              <a:rPr lang="ru-RU" dirty="0" smtClean="0"/>
              <a:t>реклама</a:t>
            </a:r>
          </a:p>
          <a:p>
            <a:pPr marL="342900" indent="-342900" algn="l" rtl="0">
              <a:buAutoNum type="arabicPeriod"/>
            </a:pPr>
            <a:r>
              <a:rPr lang="ru-RU" noProof="1" smtClean="0"/>
              <a:t>Комиссия от продажа билетов</a:t>
            </a:r>
            <a:r>
              <a:rPr lang="en-US" noProof="1" smtClean="0"/>
              <a:t> </a:t>
            </a:r>
            <a:r>
              <a:rPr lang="ru-RU" noProof="1" smtClean="0"/>
              <a:t>на рейсы</a:t>
            </a:r>
          </a:p>
          <a:p>
            <a:pPr marL="342900" indent="-342900" algn="l" rtl="0">
              <a:buAutoNum type="arabicPeriod"/>
            </a:pPr>
            <a:r>
              <a:rPr lang="ru-RU" noProof="1" smtClean="0"/>
              <a:t>Продажа статистических отчетов и аналитических данных</a:t>
            </a:r>
            <a:endParaRPr lang="ru-RU" noProof="1" smtClean="0"/>
          </a:p>
          <a:p>
            <a:pPr marL="342900" indent="-342900" rtl="0">
              <a:buAutoNum type="arabicPeriod"/>
            </a:pPr>
            <a:endParaRPr lang="ru-RU" noProof="1"/>
          </a:p>
          <a:p>
            <a:pPr rtl="0"/>
            <a:endParaRPr lang="ru-RU" dirty="0"/>
          </a:p>
        </p:txBody>
      </p:sp>
      <p:pic>
        <p:nvPicPr>
          <p:cNvPr id="27" name="Рисунок 26" descr="Преподаватель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0763" y="4256094"/>
            <a:ext cx="1982074" cy="360000"/>
          </a:xfrm>
        </p:spPr>
        <p:txBody>
          <a:bodyPr rtlCol="0"/>
          <a:lstStyle/>
          <a:p>
            <a:pPr rtl="0"/>
            <a:r>
              <a:rPr lang="ru-RU" dirty="0"/>
              <a:t>Выбор приоритетов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Наш приоритет – честная информация</a:t>
            </a:r>
            <a:endParaRPr lang="ru-RU" noProof="1"/>
          </a:p>
          <a:p>
            <a:pPr rtl="0"/>
            <a:endParaRPr lang="ru-RU" dirty="0"/>
          </a:p>
        </p:txBody>
      </p:sp>
      <p:pic>
        <p:nvPicPr>
          <p:cNvPr id="29" name="Рисунок 28" descr="Лектор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/>
              <a:t>Согласование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Там где это необходимо у нас будут получены необходимые согласования с контролирующими структурами</a:t>
            </a:r>
            <a:endParaRPr lang="ru-RU" dirty="0"/>
          </a:p>
        </p:txBody>
      </p:sp>
      <p:pic>
        <p:nvPicPr>
          <p:cNvPr id="31" name="Рисунок 30" descr="Монеты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ru-RU"/>
              <a:t>Монетизация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065280" y="1657843"/>
            <a:ext cx="3863221" cy="697499"/>
          </a:xfrm>
        </p:spPr>
        <p:txBody>
          <a:bodyPr rtlCol="0"/>
          <a:lstStyle/>
          <a:p>
            <a:pPr rtl="0"/>
            <a:r>
              <a:rPr lang="ru-RU" dirty="0"/>
              <a:t>Решение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065280" y="2487013"/>
            <a:ext cx="4477871" cy="1048534"/>
          </a:xfrm>
        </p:spPr>
        <p:txBody>
          <a:bodyPr rtlCol="0"/>
          <a:lstStyle/>
          <a:p>
            <a:pPr rtl="0"/>
            <a:r>
              <a:rPr lang="en-US" sz="4500" b="1" spc="-150" noProof="1">
                <a:latin typeface="+mj-lt"/>
                <a:ea typeface="+mj-ea"/>
                <a:cs typeface="+mj-cs"/>
              </a:rPr>
              <a:t>Flight </a:t>
            </a:r>
            <a:r>
              <a:rPr lang="en-US" sz="4500" b="1" spc="-150" noProof="1" smtClean="0">
                <a:latin typeface="+mj-lt"/>
                <a:ea typeface="+mj-ea"/>
                <a:cs typeface="+mj-cs"/>
              </a:rPr>
              <a:t>Inspector</a:t>
            </a:r>
            <a:endParaRPr lang="ru-RU" sz="4500" b="1" spc="-150" noProof="1" smtClean="0">
              <a:latin typeface="+mj-lt"/>
              <a:ea typeface="+mj-ea"/>
              <a:cs typeface="+mj-cs"/>
            </a:endParaRPr>
          </a:p>
          <a:p>
            <a:pPr rtl="0"/>
            <a:r>
              <a:rPr lang="ru-RU" noProof="1" smtClean="0"/>
              <a:t>это </a:t>
            </a:r>
            <a:r>
              <a:rPr lang="en-US" noProof="1" smtClean="0"/>
              <a:t> </a:t>
            </a:r>
            <a:r>
              <a:rPr lang="ru-RU" noProof="1" smtClean="0"/>
              <a:t>информация для потребителя, а не потребитель для  информации</a:t>
            </a:r>
            <a:endParaRPr lang="ru-RU" noProof="1"/>
          </a:p>
        </p:txBody>
      </p:sp>
      <p:pic>
        <p:nvPicPr>
          <p:cNvPr id="14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425" y="6007217"/>
            <a:ext cx="1438152" cy="733459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10209424" y="6007216"/>
            <a:ext cx="1486374" cy="756412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 descr="Центр мишени">
            <a:extLst>
              <a:ext uri="{FF2B5EF4-FFF2-40B4-BE49-F238E27FC236}">
                <a16:creationId xmlns:a16="http://schemas.microsoft.com/office/drawing/2014/main" id="{146C3774-1A16-4CEA-B0D9-21F4D70DD683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 dirty="0"/>
              <a:t>Уникальный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FBEF8A3-3B79-4A1D-83CE-3501D6E1EC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56783" y="2463235"/>
            <a:ext cx="1620000" cy="622504"/>
          </a:xfrm>
        </p:spPr>
        <p:txBody>
          <a:bodyPr rtlCol="0"/>
          <a:lstStyle/>
          <a:p>
            <a:pPr rtl="0"/>
            <a:r>
              <a:rPr lang="ru-RU" noProof="1" smtClean="0"/>
              <a:t>Необычный, неповторимый, неожиданный</a:t>
            </a:r>
            <a:endParaRPr lang="ru-RU" noProof="1"/>
          </a:p>
        </p:txBody>
      </p:sp>
      <p:pic>
        <p:nvPicPr>
          <p:cNvPr id="33" name="Рисунок 32" descr="Лектор">
            <a:extLst>
              <a:ext uri="{FF2B5EF4-FFF2-40B4-BE49-F238E27FC236}">
                <a16:creationId xmlns:a16="http://schemas.microsoft.com/office/drawing/2014/main" id="{34FE467F-DFCB-454B-9B3B-9C4BF433B3C6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347356" y="2164904"/>
            <a:ext cx="2240644" cy="252000"/>
          </a:xfrm>
        </p:spPr>
        <p:txBody>
          <a:bodyPr rtlCol="0"/>
          <a:lstStyle/>
          <a:p>
            <a:pPr rtl="0"/>
            <a:r>
              <a:rPr lang="ru-RU" dirty="0"/>
              <a:t>Впервые на рынке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724B20D-50EC-427F-9E2C-81625A7AC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657678" y="2416904"/>
            <a:ext cx="1620000" cy="581866"/>
          </a:xfrm>
        </p:spPr>
        <p:txBody>
          <a:bodyPr rtlCol="0"/>
          <a:lstStyle/>
          <a:p>
            <a:pPr rtl="0"/>
            <a:r>
              <a:rPr lang="ru-RU" dirty="0" smtClean="0"/>
              <a:t>Продукт из области авиаперевозок ориентированный на защиту потребителя</a:t>
            </a:r>
            <a:endParaRPr lang="ru-RU" noProof="1"/>
          </a:p>
          <a:p>
            <a:pPr rtl="0"/>
            <a:endParaRPr lang="ru-RU" dirty="0"/>
          </a:p>
        </p:txBody>
      </p:sp>
      <p:pic>
        <p:nvPicPr>
          <p:cNvPr id="35" name="Рисунок 34" descr="Сеть">
            <a:extLst>
              <a:ext uri="{FF2B5EF4-FFF2-40B4-BE49-F238E27FC236}">
                <a16:creationId xmlns:a16="http://schemas.microsoft.com/office/drawing/2014/main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326282" y="5329272"/>
            <a:ext cx="2021074" cy="252000"/>
          </a:xfrm>
        </p:spPr>
        <p:txBody>
          <a:bodyPr rtlCol="0"/>
          <a:lstStyle/>
          <a:p>
            <a:pPr rtl="0"/>
            <a:r>
              <a:rPr lang="ru-RU" dirty="0"/>
              <a:t>Протестированный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F58DB01-FA52-44DB-A820-8E4A194D9F8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556783" y="5648175"/>
            <a:ext cx="1620000" cy="581866"/>
          </a:xfrm>
        </p:spPr>
        <p:txBody>
          <a:bodyPr rtlCol="0"/>
          <a:lstStyle/>
          <a:p>
            <a:pPr rtl="0"/>
            <a:r>
              <a:rPr lang="ru-RU" dirty="0" smtClean="0"/>
              <a:t>Алгоритм </a:t>
            </a:r>
            <a:r>
              <a:rPr lang="en-US" dirty="0" smtClean="0"/>
              <a:t>ML</a:t>
            </a:r>
            <a:r>
              <a:rPr lang="ru-RU" dirty="0" smtClean="0"/>
              <a:t> на высшем уровне, быстрый и точный</a:t>
            </a:r>
            <a:endParaRPr lang="ru-RU" dirty="0"/>
          </a:p>
        </p:txBody>
      </p:sp>
      <p:pic>
        <p:nvPicPr>
          <p:cNvPr id="37" name="Рисунок 36" descr="Мегафон">
            <a:extLst>
              <a:ext uri="{FF2B5EF4-FFF2-40B4-BE49-F238E27FC236}">
                <a16:creationId xmlns:a16="http://schemas.microsoft.com/office/drawing/2014/main" id="{1701A2E9-D331-4627-A32A-658F1BDB82EF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9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Текст 13">
            <a:extLst>
              <a:ext uri="{FF2B5EF4-FFF2-40B4-BE49-F238E27FC236}">
                <a16:creationId xmlns:a16="http://schemas.microsoft.com/office/drawing/2014/main" id="{ADDC6D72-DCF6-41AE-B39D-609AE438F22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ru-RU"/>
              <a:t>Аутентичный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1B6F490-8CEC-444D-ADC0-E8B315EA3B5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657678" y="5661417"/>
            <a:ext cx="1620000" cy="534904"/>
          </a:xfrm>
        </p:spPr>
        <p:txBody>
          <a:bodyPr rtlCol="0"/>
          <a:lstStyle/>
          <a:p>
            <a:pPr rtl="0"/>
            <a:r>
              <a:rPr lang="ru-RU" dirty="0" smtClean="0"/>
              <a:t>Хоть весь мир ты обойдешь,  другой такой же не найдешь</a:t>
            </a:r>
            <a:endParaRPr lang="ru-RU" noProof="1"/>
          </a:p>
          <a:p>
            <a:pPr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r>
              <a:rPr lang="en-US" noProof="1"/>
              <a:t>Flight </a:t>
            </a:r>
            <a:r>
              <a:rPr lang="en-US" noProof="1" smtClean="0"/>
              <a:t>Inspector</a:t>
            </a:r>
            <a:r>
              <a:rPr lang="ru-RU" noProof="1" smtClean="0"/>
              <a:t> на высоте</a:t>
            </a:r>
            <a:endParaRPr lang="ru-RU" noProof="1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59469" y="3721562"/>
            <a:ext cx="3863221" cy="1859710"/>
          </a:xfrm>
        </p:spPr>
        <p:txBody>
          <a:bodyPr rtlCol="0"/>
          <a:lstStyle/>
          <a:p>
            <a:pPr rtl="0"/>
            <a:r>
              <a:rPr lang="ru-RU" noProof="1" smtClean="0"/>
              <a:t>Наши конкуренты</a:t>
            </a:r>
          </a:p>
          <a:p>
            <a:pPr marL="457200" indent="-457200">
              <a:buAutoNum type="arabicPeriod"/>
            </a:pPr>
            <a:r>
              <a:rPr lang="en-US" noProof="1" smtClean="0"/>
              <a:t>Flightradar24</a:t>
            </a:r>
            <a:endParaRPr lang="ru-RU" noProof="1" smtClean="0"/>
          </a:p>
          <a:p>
            <a:pPr marL="457200" indent="-457200">
              <a:buAutoNum type="arabicPeriod"/>
            </a:pPr>
            <a:r>
              <a:rPr lang="en-US" noProof="1" smtClean="0"/>
              <a:t>Flightstats</a:t>
            </a:r>
          </a:p>
          <a:p>
            <a:pPr marL="457200" indent="-457200">
              <a:buAutoNum type="arabicPeriod"/>
            </a:pPr>
            <a:r>
              <a:rPr lang="en-US" noProof="1" smtClean="0"/>
              <a:t>Flightaware</a:t>
            </a:r>
            <a:endParaRPr lang="ru-RU" noProof="1" smtClean="0"/>
          </a:p>
          <a:p>
            <a:endParaRPr lang="ru-RU" noProof="1"/>
          </a:p>
        </p:txBody>
      </p:sp>
      <p:pic>
        <p:nvPicPr>
          <p:cNvPr id="17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425" y="6007217"/>
            <a:ext cx="1438152" cy="733459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10209424" y="6007216"/>
            <a:ext cx="1486374" cy="756412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4649" y="322729"/>
            <a:ext cx="4672928" cy="1479177"/>
          </a:xfrm>
        </p:spPr>
        <p:txBody>
          <a:bodyPr rtlCol="0"/>
          <a:lstStyle/>
          <a:p>
            <a:pPr rtl="0"/>
            <a:r>
              <a:rPr lang="ru-RU" dirty="0" smtClean="0"/>
              <a:t>Мы собираем информацию пока другие летают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1949825"/>
            <a:ext cx="4069301" cy="4057390"/>
          </a:xfr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effectLst>
            <a:glow rad="1130300">
              <a:schemeClr val="accent1">
                <a:alpha val="43000"/>
              </a:schemeClr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/>
          <a:lstStyle/>
          <a:p>
            <a:r>
              <a:rPr lang="en-US" sz="3200" dirty="0" smtClean="0"/>
              <a:t>Flight Inspector </a:t>
            </a:r>
            <a:r>
              <a:rPr lang="ru-RU" sz="1900" dirty="0" smtClean="0"/>
              <a:t>осуществляет сбор </a:t>
            </a:r>
            <a:r>
              <a:rPr lang="ru-RU" sz="1900" dirty="0"/>
              <a:t>полетной информации в реальном </a:t>
            </a:r>
            <a:r>
              <a:rPr lang="ru-RU" sz="1900" dirty="0" smtClean="0"/>
              <a:t>времени </a:t>
            </a:r>
            <a:r>
              <a:rPr lang="ru-RU" sz="1900" dirty="0"/>
              <a:t>при помощи REST API  размещенного на сайте </a:t>
            </a:r>
            <a:r>
              <a:rPr lang="ru-RU" sz="1900" dirty="0" smtClean="0">
                <a:hlinkClick r:id="rId3"/>
              </a:rPr>
              <a:t>https://opensky-network.org/apidoc/</a:t>
            </a:r>
            <a:r>
              <a:rPr lang="ru-RU" sz="1900" dirty="0" smtClean="0"/>
              <a:t> (</a:t>
            </a:r>
            <a:r>
              <a:rPr lang="ru-RU" sz="1900" dirty="0"/>
              <a:t>анонимный режим)</a:t>
            </a:r>
          </a:p>
          <a:p>
            <a:r>
              <a:rPr lang="ru-RU" sz="1900" dirty="0"/>
              <a:t>В используемом </a:t>
            </a:r>
            <a:r>
              <a:rPr lang="en-US" sz="1900" dirty="0"/>
              <a:t>API</a:t>
            </a:r>
            <a:r>
              <a:rPr lang="ru-RU" sz="1900" dirty="0"/>
              <a:t>  присутствуют ограничения для анонимных (не прошедших аутентификацию) пользователей. Так, анонимные - это те пользователи, которые получают доступ к API без использования учетных данных.</a:t>
            </a:r>
            <a:endParaRPr lang="ru-RU" sz="1900" noProof="1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8787" r="1878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425" y="6007217"/>
            <a:ext cx="1438152" cy="733459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10209424" y="6007216"/>
            <a:ext cx="1486374" cy="756412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0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4649" y="322729"/>
            <a:ext cx="4672928" cy="1479177"/>
          </a:xfrm>
        </p:spPr>
        <p:txBody>
          <a:bodyPr rtlCol="0"/>
          <a:lstStyle/>
          <a:p>
            <a:pPr rtl="0"/>
            <a:r>
              <a:rPr lang="ru-RU" dirty="0" smtClean="0"/>
              <a:t>Мы визуализируем карты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1949825"/>
            <a:ext cx="4069301" cy="4057390"/>
          </a:xfrm>
        </p:spPr>
        <p:txBody>
          <a:bodyPr rtlCol="0"/>
          <a:lstStyle/>
          <a:p>
            <a:r>
              <a:rPr lang="en-US" sz="3200" dirty="0" smtClean="0"/>
              <a:t>Flight Inspector </a:t>
            </a:r>
            <a:r>
              <a:rPr lang="ru-RU" sz="1900" dirty="0" smtClean="0"/>
              <a:t>превосходно взаимодействует с </a:t>
            </a:r>
            <a:r>
              <a:rPr lang="en-US" sz="1900" dirty="0" smtClean="0"/>
              <a:t>framework </a:t>
            </a:r>
            <a:r>
              <a:rPr lang="ru-RU" sz="1900" dirty="0" err="1" smtClean="0"/>
              <a:t>Folium</a:t>
            </a:r>
            <a:r>
              <a:rPr lang="ru-RU" sz="1900" dirty="0" smtClean="0"/>
              <a:t>, что обеспечивает  отличные  возможности для использования  сильных  сторон </a:t>
            </a:r>
            <a:r>
              <a:rPr lang="ru-RU" sz="1900" dirty="0"/>
              <a:t>картографирования библиотеки leaflet.js, что  позволяет визуализировать настраиваемые, отзывчивые и интерактивные </a:t>
            </a:r>
            <a:r>
              <a:rPr lang="ru-RU" sz="1900" dirty="0" err="1"/>
              <a:t>хороплетные</a:t>
            </a:r>
            <a:r>
              <a:rPr lang="ru-RU" sz="1900" dirty="0"/>
              <a:t> карты, а также передавать богатые векторные, растровые, HTML-визуализации в виде маркеров на карте</a:t>
            </a:r>
            <a:r>
              <a:rPr lang="ru-RU" sz="1900" noProof="1" smtClean="0"/>
              <a:t>.</a:t>
            </a:r>
            <a:endParaRPr lang="ru-RU" sz="1900" noProof="1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47452"/>
            <a:ext cx="5703889" cy="4379080"/>
          </a:xfrm>
          <a:prstGeom prst="rect">
            <a:avLst/>
          </a:prstGeom>
        </p:spPr>
      </p:pic>
      <p:pic>
        <p:nvPicPr>
          <p:cNvPr id="8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425" y="6007217"/>
            <a:ext cx="1438152" cy="733459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10209424" y="6007216"/>
            <a:ext cx="1486374" cy="756412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4649" y="470647"/>
            <a:ext cx="4672928" cy="1479177"/>
          </a:xfrm>
        </p:spPr>
        <p:txBody>
          <a:bodyPr rtlCol="0"/>
          <a:lstStyle/>
          <a:p>
            <a:pPr rtl="0"/>
            <a:r>
              <a:rPr lang="ru-RU" sz="3600" dirty="0" smtClean="0"/>
              <a:t>Наша схема обработки данных идеальна для </a:t>
            </a:r>
            <a:r>
              <a:rPr lang="en-US" sz="3600" dirty="0" smtClean="0"/>
              <a:t>BD </a:t>
            </a:r>
            <a:r>
              <a:rPr lang="ru-RU" sz="3600" dirty="0" smtClean="0"/>
              <a:t>и </a:t>
            </a:r>
            <a:r>
              <a:rPr lang="en-US" sz="3600" dirty="0" smtClean="0"/>
              <a:t>ML</a:t>
            </a:r>
            <a:endParaRPr lang="ru-RU" sz="36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1926873"/>
            <a:ext cx="4069301" cy="4057390"/>
          </a:xfrm>
        </p:spPr>
        <p:txBody>
          <a:bodyPr vert="horz" lIns="0" tIns="0" rIns="0" bIns="0" rtlCol="0">
            <a:noAutofit/>
          </a:bodyPr>
          <a:lstStyle/>
          <a:p>
            <a:r>
              <a:rPr lang="ru-RU" sz="2000" dirty="0"/>
              <a:t>В </a:t>
            </a:r>
            <a:r>
              <a:rPr lang="en-US" sz="2000" dirty="0"/>
              <a:t>Flight Inspector </a:t>
            </a:r>
            <a:r>
              <a:rPr lang="ru-RU" sz="2000" dirty="0"/>
              <a:t>поток </a:t>
            </a:r>
            <a:r>
              <a:rPr lang="ru-RU" sz="2000" dirty="0"/>
              <a:t>данных </a:t>
            </a:r>
            <a:r>
              <a:rPr lang="ru-RU" sz="2000" dirty="0" smtClean="0"/>
              <a:t>выгружаемый </a:t>
            </a:r>
            <a:r>
              <a:rPr lang="ru-RU" sz="2000" dirty="0"/>
              <a:t>при помощи </a:t>
            </a:r>
            <a:r>
              <a:rPr lang="en-US" sz="2000" dirty="0"/>
              <a:t>API</a:t>
            </a:r>
            <a:r>
              <a:rPr lang="ru-RU" sz="2000" dirty="0"/>
              <a:t> </a:t>
            </a:r>
            <a:r>
              <a:rPr lang="ru-RU" sz="2000" dirty="0"/>
              <a:t>и получаемый </a:t>
            </a:r>
            <a:r>
              <a:rPr lang="ru-RU" sz="2000" dirty="0" smtClean="0"/>
              <a:t>в JSON</a:t>
            </a:r>
            <a:r>
              <a:rPr lang="ru-RU" sz="2000" dirty="0"/>
              <a:t>, разбирается на </a:t>
            </a:r>
            <a:r>
              <a:rPr lang="ru-RU" sz="2000" dirty="0" smtClean="0"/>
              <a:t>сообщения, и  </a:t>
            </a:r>
            <a:r>
              <a:rPr lang="ru-RU" sz="2000" dirty="0"/>
              <a:t>после </a:t>
            </a:r>
            <a:r>
              <a:rPr lang="ru-RU" sz="2000" dirty="0" smtClean="0"/>
              <a:t>обработки передается </a:t>
            </a:r>
            <a:r>
              <a:rPr lang="ru-RU" sz="2000" dirty="0"/>
              <a:t>на вход </a:t>
            </a:r>
            <a:r>
              <a:rPr lang="en-US" sz="2000" dirty="0" smtClean="0"/>
              <a:t>Producer </a:t>
            </a:r>
            <a:r>
              <a:rPr lang="ru-RU" sz="2000" dirty="0"/>
              <a:t>после </a:t>
            </a:r>
            <a:r>
              <a:rPr lang="ru-RU" sz="2000" dirty="0" smtClean="0"/>
              <a:t>чего </a:t>
            </a:r>
            <a:r>
              <a:rPr lang="ru-RU" sz="2000" dirty="0"/>
              <a:t>сохраняется в </a:t>
            </a:r>
            <a:r>
              <a:rPr lang="en-US" sz="2000" dirty="0"/>
              <a:t>KAFKA</a:t>
            </a:r>
            <a:r>
              <a:rPr lang="ru-RU" sz="2000" dirty="0"/>
              <a:t>. </a:t>
            </a:r>
            <a:endParaRPr lang="en-US" sz="2000" dirty="0" smtClean="0"/>
          </a:p>
          <a:p>
            <a:r>
              <a:rPr lang="ru-RU" sz="2000" dirty="0" smtClean="0"/>
              <a:t>Для </a:t>
            </a:r>
            <a:r>
              <a:rPr lang="ru-RU" sz="2000" dirty="0"/>
              <a:t>увеличения информативности обрабатываемых данных, о выполняемых полетах в пределах координатной </a:t>
            </a:r>
            <a:r>
              <a:rPr lang="ru-RU" sz="2000" dirty="0" smtClean="0"/>
              <a:t>сетки   </a:t>
            </a:r>
            <a:r>
              <a:rPr lang="ru-RU" sz="2000" dirty="0"/>
              <a:t>на кластер </a:t>
            </a:r>
            <a:r>
              <a:rPr lang="ru-RU" sz="2000" dirty="0" smtClean="0"/>
              <a:t>загружены</a:t>
            </a:r>
            <a:r>
              <a:rPr lang="en-US" sz="2000" dirty="0" smtClean="0"/>
              <a:t> </a:t>
            </a:r>
            <a:r>
              <a:rPr lang="ru-RU" sz="2000" dirty="0" smtClean="0"/>
              <a:t>статические таблицы содержащие информацию о летательных аппаратах</a:t>
            </a:r>
            <a:endParaRPr lang="ru-RU" sz="2000" dirty="0"/>
          </a:p>
        </p:txBody>
      </p:sp>
      <p:pic>
        <p:nvPicPr>
          <p:cNvPr id="8" name="Picture 7" descr="https://im0-tub-ru.yandex.net/i?id=cbb42b774b09825e3451dde96bd18a8e-sr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425" y="6007217"/>
            <a:ext cx="1438152" cy="733459"/>
          </a:xfrm>
          <a:prstGeom prst="rect">
            <a:avLst/>
          </a:prstGeom>
          <a:noFill/>
          <a:effectLst>
            <a:glow rad="228600">
              <a:schemeClr val="accent3">
                <a:lumMod val="25000"/>
                <a:lumOff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лилиния: Фигура 8" descr="Логотип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10209424" y="6007216"/>
            <a:ext cx="1486374" cy="756412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45000">
                <a:schemeClr val="accent1">
                  <a:alpha val="11000"/>
                  <a:lumMod val="28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lt1"/>
              </a:solidFill>
            </a:endParaRPr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947452"/>
            <a:ext cx="570388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78262_TF66835393" id="{65F58A1D-EB05-44CB-9085-FD2B20E62064}" vid="{D25AC99C-4738-49CA-8EF6-285053D22B2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FCFEE3-59F5-490C-AC74-047FF9F6A8FC}">
  <ds:schemaRefs>
    <ds:schemaRef ds:uri="http://schemas.microsoft.com/office/2006/documentManagement/types"/>
    <ds:schemaRef ds:uri="http://www.w3.org/XML/1998/namespace"/>
    <ds:schemaRef ds:uri="16c05727-aa75-4e4a-9b5f-8a80a1165891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71af3243-3dd4-4a8d-8c0d-dd76da1f02a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590</Words>
  <Application>Microsoft Office PowerPoint</Application>
  <PresentationFormat>Широкоэкранный</PresentationFormat>
  <Paragraphs>86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Тема Office</vt:lpstr>
      <vt:lpstr>Flight Inspector</vt:lpstr>
      <vt:lpstr> We know everything about    how airplanes   fly</vt:lpstr>
      <vt:lpstr>Что мы делаем?</vt:lpstr>
      <vt:lpstr>Проблемы</vt:lpstr>
      <vt:lpstr>Решение</vt:lpstr>
      <vt:lpstr>Flight Inspector на высоте</vt:lpstr>
      <vt:lpstr>Мы собираем информацию пока другие летают</vt:lpstr>
      <vt:lpstr>Мы визуализируем карты</vt:lpstr>
      <vt:lpstr>Наша схема обработки данных идеальна для BD и ML</vt:lpstr>
      <vt:lpstr>Вы спросили, ML отвечает </vt:lpstr>
      <vt:lpstr>В перспективе</vt:lpstr>
      <vt:lpstr>спаСИБО   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2021-02-19T07:15:49Z</dcterms:created>
  <dcterms:modified xsi:type="dcterms:W3CDTF">2021-02-19T11:20:17Z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